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7"/>
  </p:notesMasterIdLst>
  <p:sldIdLst>
    <p:sldId id="256" r:id="rId2"/>
    <p:sldId id="262" r:id="rId3"/>
    <p:sldId id="280" r:id="rId4"/>
    <p:sldId id="263" r:id="rId5"/>
    <p:sldId id="287" r:id="rId6"/>
    <p:sldId id="269" r:id="rId7"/>
    <p:sldId id="259" r:id="rId8"/>
    <p:sldId id="289" r:id="rId9"/>
    <p:sldId id="272" r:id="rId10"/>
    <p:sldId id="266" r:id="rId11"/>
    <p:sldId id="285" r:id="rId12"/>
    <p:sldId id="286" r:id="rId13"/>
    <p:sldId id="260" r:id="rId14"/>
    <p:sldId id="276" r:id="rId15"/>
    <p:sldId id="291" r:id="rId16"/>
    <p:sldId id="294" r:id="rId17"/>
    <p:sldId id="292" r:id="rId18"/>
    <p:sldId id="288" r:id="rId19"/>
    <p:sldId id="295" r:id="rId20"/>
    <p:sldId id="296" r:id="rId21"/>
    <p:sldId id="283" r:id="rId22"/>
    <p:sldId id="293" r:id="rId23"/>
    <p:sldId id="290" r:id="rId24"/>
    <p:sldId id="270" r:id="rId25"/>
    <p:sldId id="275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660"/>
  </p:normalViewPr>
  <p:slideViewPr>
    <p:cSldViewPr>
      <p:cViewPr varScale="1">
        <p:scale>
          <a:sx n="99" d="100"/>
          <a:sy n="99" d="100"/>
        </p:scale>
        <p:origin x="-49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 smtClean="0"/>
            <a:t>A social media marketing firm wants to </a:t>
          </a:r>
          <a:r>
            <a:rPr lang="en-US" sz="3600" b="1" u="sng" dirty="0" smtClean="0"/>
            <a:t>target doctors / physicians</a:t>
          </a:r>
          <a:r>
            <a:rPr lang="en-US" sz="3600" b="1" dirty="0" smtClean="0"/>
            <a:t> </a:t>
          </a:r>
          <a:r>
            <a:rPr lang="en-US" sz="3600" dirty="0" smtClean="0"/>
            <a:t>based on their </a:t>
          </a:r>
          <a:r>
            <a:rPr lang="en-US" sz="3600" b="1" u="sng" dirty="0" smtClean="0"/>
            <a:t>practice area</a:t>
          </a:r>
          <a:r>
            <a:rPr lang="en-US" sz="4000" dirty="0" smtClean="0"/>
            <a:t>.                               </a:t>
          </a:r>
        </a:p>
        <a:p>
          <a:pPr rtl="0"/>
          <a:r>
            <a:rPr lang="en-US" sz="2800" b="1" dirty="0" smtClean="0"/>
            <a:t>Example</a:t>
          </a:r>
          <a:r>
            <a:rPr lang="en-US" sz="2800" dirty="0" smtClean="0"/>
            <a:t>: A </a:t>
          </a:r>
          <a:r>
            <a:rPr lang="en-US" sz="2800" b="1" u="sng" dirty="0" smtClean="0"/>
            <a:t>marketing campaign </a:t>
          </a:r>
          <a:r>
            <a:rPr lang="en-US" sz="2800" dirty="0" smtClean="0"/>
            <a:t>to target </a:t>
          </a:r>
          <a:r>
            <a:rPr lang="en-US" sz="2800" b="1" dirty="0" smtClean="0"/>
            <a:t>Cardiologists</a:t>
          </a:r>
          <a:r>
            <a:rPr lang="en-US" sz="2800" dirty="0" smtClean="0"/>
            <a:t> for heart related news feed.</a:t>
          </a:r>
          <a:endParaRPr lang="en-US" sz="2800" dirty="0"/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 smtClean="0"/>
            <a:t>Predict cardiologists vs Non-Cardiologists</a:t>
          </a:r>
          <a:endParaRPr lang="en-US" dirty="0"/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 smtClean="0"/>
            <a:t>Multiclass classifier to predict top 5 specialties </a:t>
          </a:r>
          <a:endParaRPr lang="en-US" dirty="0"/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44CAF-50E2-4244-8062-5E93F7B58C99}" type="pres">
      <dgm:prSet presAssocID="{C7EEE38A-E61D-4FC5-9D84-8E7B4C206294}" presName="sibTrans" presStyleCnt="0"/>
      <dgm:spPr/>
      <dgm:t>
        <a:bodyPr/>
        <a:lstStyle/>
        <a:p>
          <a:endParaRPr lang="en-US"/>
        </a:p>
      </dgm:t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 smtClean="0"/>
            <a:t>procedures.csv - </a:t>
          </a:r>
          <a:r>
            <a:rPr lang="en-US" sz="1400" b="1" dirty="0" smtClean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 smtClean="0"/>
            <a:t>procedure_code</a:t>
          </a:r>
          <a:r>
            <a:rPr lang="en-US" sz="1400" b="0" dirty="0" smtClean="0"/>
            <a:t> unique code representing a procedure</a:t>
          </a:r>
          <a:endParaRPr lang="en-US" sz="1400" b="0" dirty="0"/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 smtClean="0"/>
            <a:t> procedure </a:t>
          </a:r>
          <a:r>
            <a:rPr lang="en-US" sz="1400" b="0" dirty="0" smtClean="0"/>
            <a:t>description of the procedure performed (Text Column)</a:t>
          </a:r>
          <a:endParaRPr lang="en-US" sz="1400" b="0" dirty="0"/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 smtClean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 smtClean="0"/>
            <a:t>physicians.csv - </a:t>
          </a:r>
          <a:r>
            <a:rPr lang="en-US" sz="1400" b="1" dirty="0" smtClean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 smtClean="0"/>
            <a:t>Specialty </a:t>
          </a:r>
          <a:r>
            <a:rPr lang="en-US" sz="1400" b="0" dirty="0" smtClean="0"/>
            <a:t>String e.g. Cardiologist</a:t>
          </a:r>
          <a:endParaRPr lang="en-US" sz="1400" b="0" dirty="0"/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4917E5-DBFF-4EDB-97BD-D249B200A220}" type="pres">
      <dgm:prSet presAssocID="{8CF2681D-AF07-4FB3-BCB7-725C33919FEE}" presName="composite" presStyleCnt="0"/>
      <dgm:spPr/>
      <dgm:t>
        <a:bodyPr/>
        <a:lstStyle/>
        <a:p>
          <a:endParaRPr lang="en-US"/>
        </a:p>
      </dgm:t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DDF57-DDD7-4F60-A19D-5B8DCF80F1AE}" type="pres">
      <dgm:prSet presAssocID="{9DF81889-E34B-4F15-933A-F382F3724B25}" presName="space" presStyleCnt="0"/>
      <dgm:spPr/>
      <dgm:t>
        <a:bodyPr/>
        <a:lstStyle/>
        <a:p>
          <a:endParaRPr lang="en-US"/>
        </a:p>
      </dgm:t>
    </dgm:pt>
    <dgm:pt modelId="{3DDA92F8-99A5-4844-9C06-DC0C8927BE0E}" type="pres">
      <dgm:prSet presAssocID="{555831F7-2666-4F16-8372-D5019E68A451}" presName="composite" presStyleCnt="0"/>
      <dgm:spPr/>
      <dgm:t>
        <a:bodyPr/>
        <a:lstStyle/>
        <a:p>
          <a:endParaRPr lang="en-US"/>
        </a:p>
      </dgm:t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 smtClean="0"/>
            <a:t>Text Data</a:t>
          </a:r>
          <a:endParaRPr lang="en-US" dirty="0"/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 smtClean="0"/>
            <a:t>Classifier</a:t>
          </a:r>
          <a:endParaRPr lang="en-US" dirty="0"/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E5B76598-FE49-45CB-BE85-E778FD1F86C6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900" dirty="0" smtClean="0"/>
            <a:t> Tokenization</a:t>
          </a:r>
          <a:endParaRPr lang="en-US" sz="900" dirty="0"/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900" dirty="0" smtClean="0"/>
            <a:t> Cleaning (Stop words, Stemming, etc.), N-Grams</a:t>
          </a:r>
          <a:endParaRPr lang="en-US" sz="900" dirty="0"/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900" dirty="0" smtClean="0"/>
            <a:t> Count Vector: TFIDF</a:t>
          </a:r>
          <a:endParaRPr lang="en-US" sz="900" dirty="0"/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 smtClean="0"/>
            <a:t>Prep / EDA</a:t>
          </a:r>
          <a:endParaRPr lang="en-US" dirty="0"/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900" dirty="0" smtClean="0"/>
            <a:t>Target Categories</a:t>
          </a:r>
          <a:endParaRPr lang="en-US" sz="900" dirty="0"/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900" dirty="0" smtClean="0"/>
            <a:t>Histograms</a:t>
          </a:r>
          <a:endParaRPr lang="en-US" sz="900" dirty="0"/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900" dirty="0" smtClean="0"/>
            <a:t>Load Data </a:t>
          </a:r>
          <a:endParaRPr lang="en-US" sz="800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3EF2EF9A-90EE-4942-B7B0-C85643A04624}">
      <dgm:prSet phldrT="[Text]" custT="1"/>
      <dgm:spPr/>
      <dgm:t>
        <a:bodyPr/>
        <a:lstStyle/>
        <a:p>
          <a:r>
            <a:rPr lang="en-US" sz="900" dirty="0" smtClean="0"/>
            <a:t>Cleaning, Nulls</a:t>
          </a:r>
          <a:endParaRPr lang="en-US" sz="900" dirty="0"/>
        </a:p>
      </dgm:t>
    </dgm:pt>
    <dgm:pt modelId="{8D83F865-9E23-4BD4-A960-A949DB94B931}" type="parTrans" cxnId="{B1F8690A-35CF-4492-8B40-7A33218532AE}">
      <dgm:prSet/>
      <dgm:spPr/>
      <dgm:t>
        <a:bodyPr/>
        <a:lstStyle/>
        <a:p>
          <a:endParaRPr lang="en-US"/>
        </a:p>
      </dgm:t>
    </dgm:pt>
    <dgm:pt modelId="{CE57DA56-2D40-44EC-8133-FD82AB81CE12}" type="sibTrans" cxnId="{B1F8690A-35CF-4492-8B40-7A33218532AE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4"/>
      <dgm:spPr/>
    </dgm:pt>
    <dgm:pt modelId="{DD0FA0F3-3FE3-4430-91F7-4937F9D267AC}" type="pres">
      <dgm:prSet presAssocID="{D9DD6475-605C-47CB-9FD9-005191DE6B1C}" presName="childNode1" presStyleLbl="bgAcc1" presStyleIdx="0" presStyleCnt="4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599ECF9F-B93E-4080-BF02-68C9B963C5FB}" type="pres">
      <dgm:prSet presAssocID="{D9DD6475-605C-47CB-9FD9-005191DE6B1C}" presName="childNode1tx" presStyleLbl="bgAcc1" presStyleIdx="0" presStyleCnt="4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3"/>
      <dgm:spPr/>
      <dgm:t>
        <a:bodyPr/>
        <a:lstStyle/>
        <a:p>
          <a:endParaRPr lang="en-US"/>
        </a:p>
      </dgm:t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4"/>
      <dgm:spPr/>
    </dgm:pt>
    <dgm:pt modelId="{7744B466-7BD4-4997-A0AE-7DE0E4DC177D}" type="pres">
      <dgm:prSet presAssocID="{BE86F264-61E5-4BB8-AC15-F01C39C5C3FC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787D-7E51-4037-963B-2E950EC71A3C}" type="pres">
      <dgm:prSet presAssocID="{BE86F264-61E5-4BB8-AC15-F01C39C5C3FC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ACD-8206-4CAC-98AF-C5A642A4128E}" type="pres">
      <dgm:prSet presAssocID="{BE86F264-61E5-4BB8-AC15-F01C39C5C3FC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3"/>
      <dgm:spPr/>
      <dgm:t>
        <a:bodyPr/>
        <a:lstStyle/>
        <a:p>
          <a:endParaRPr lang="en-US"/>
        </a:p>
      </dgm:t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4"/>
      <dgm:spPr/>
    </dgm:pt>
    <dgm:pt modelId="{A8844959-9CD0-4765-B21F-FE6FC83FC3F8}" type="pres">
      <dgm:prSet presAssocID="{191B8B38-A4C4-441E-B542-84652443DC60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9463B-7A94-4682-AD6B-4348DB2C1E1B}" type="pres">
      <dgm:prSet presAssocID="{191B8B38-A4C4-441E-B542-84652443DC60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3A372-4222-47CD-AA20-8BAD80E3F951}" type="pres">
      <dgm:prSet presAssocID="{191B8B38-A4C4-441E-B542-84652443DC60}" presName="parentNode1" presStyleLbl="node1" presStyleIdx="2" presStyleCnt="4" custLinFactNeighborX="-2342" custLinFactNeighborY="373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3"/>
      <dgm:spPr/>
      <dgm:t>
        <a:bodyPr/>
        <a:lstStyle/>
        <a:p>
          <a:endParaRPr lang="en-US"/>
        </a:p>
      </dgm:t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4"/>
      <dgm:spPr/>
    </dgm:pt>
    <dgm:pt modelId="{7E263FBD-F67F-4BED-8F14-6CADDB1D3C07}" type="pres">
      <dgm:prSet presAssocID="{0DE28579-7560-4F9F-9B7C-CCB7085DB7CD}" presName="childNode2" presStyleLbl="bgAcc1" presStyleIdx="3" presStyleCnt="4">
        <dgm:presLayoutVars>
          <dgm:bulletEnabled val="1"/>
        </dgm:presLayoutVars>
      </dgm:prSet>
      <dgm:spPr>
        <a:prstGeom prst="flowChartDecision">
          <a:avLst/>
        </a:prstGeom>
      </dgm:spPr>
      <dgm:t>
        <a:bodyPr/>
        <a:lstStyle/>
        <a:p>
          <a:endParaRPr lang="en-US"/>
        </a:p>
      </dgm:t>
    </dgm:pt>
    <dgm:pt modelId="{8DB04AC5-81C0-4016-B68E-72F51923A46F}" type="pres">
      <dgm:prSet presAssocID="{0DE28579-7560-4F9F-9B7C-CCB7085DB7CD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1118A-1874-4E42-A4FE-38F285CCD64B}" type="pres">
      <dgm:prSet presAssocID="{0DE28579-7560-4F9F-9B7C-CCB7085DB7CD}" presName="parentNode2" presStyleLbl="node1" presStyleIdx="3" presStyleCnt="4" custLinFactNeighborX="-21902" custLinFactNeighborY="-859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AC12-793B-4118-B315-EDAE330D3976}" type="pres">
      <dgm:prSet presAssocID="{0DE28579-7560-4F9F-9B7C-CCB7085DB7CD}" presName="connSite2" presStyleCnt="0"/>
      <dgm:spPr/>
    </dgm:pt>
  </dgm:ptLst>
  <dgm:cxnLst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11731A05-5374-4DF1-AA2B-19A1BD712EAB}" srcId="{BE86F264-61E5-4BB8-AC15-F01C39C5C3FC}" destId="{3B98706A-C516-46C8-B9F9-B473C933E8EE}" srcOrd="3" destOrd="0" parTransId="{48CEE89F-EE17-4C22-AC06-8DF77E043A03}" sibTransId="{49E52152-5A9F-4B90-B98A-2F09BE0E0E63}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A84C53AF-A0CC-475C-99E8-0B154C579B37}" type="presOf" srcId="{3B98706A-C516-46C8-B9F9-B473C933E8EE}" destId="{7744B466-7BD4-4997-A0AE-7DE0E4DC177D}" srcOrd="0" destOrd="3" presId="urn:microsoft.com/office/officeart/2005/8/layout/hProcess4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74494856-4A17-445E-889B-9B4860CDEA42}" type="presOf" srcId="{87CE632B-4068-4787-913A-DBA25823614C}" destId="{4CA9463B-7A94-4682-AD6B-4348DB2C1E1B}" srcOrd="1" destOrd="1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E651E457-B973-4E86-B046-98F2AB524E60}" type="presOf" srcId="{3B98706A-C516-46C8-B9F9-B473C933E8EE}" destId="{778A787D-7E51-4037-963B-2E950EC71A3C}" srcOrd="1" destOrd="3" presId="urn:microsoft.com/office/officeart/2005/8/layout/hProcess4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57CD0FD6-F23E-42D1-91CC-74DE9906167B}" type="presOf" srcId="{91CF57F8-7B79-4473-9857-A4BA75D9BEE9}" destId="{A8844959-9CD0-4765-B21F-FE6FC83FC3F8}" srcOrd="0" destOrd="2" presId="urn:microsoft.com/office/officeart/2005/8/layout/hProcess4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D52FFEEE-51BA-4993-A110-21FA4D2A6B91}" type="presOf" srcId="{3EF2EF9A-90EE-4942-B7B0-C85643A04624}" destId="{7744B466-7BD4-4997-A0AE-7DE0E4DC177D}" srcOrd="0" destOrd="1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54210A62-14CA-41E9-8CE5-B26CA29D06FD}" srcId="{191B8B38-A4C4-441E-B542-84652443DC60}" destId="{87CE632B-4068-4787-913A-DBA25823614C}" srcOrd="1" destOrd="0" parTransId="{41264AAC-79A1-4DC7-BA48-1E1929187386}" sibTransId="{4D33C747-688A-47E4-AFC8-86635637114B}"/>
    <dgm:cxn modelId="{B9B1EFA7-939C-4774-9D0D-6A61CD4B834A}" srcId="{191B8B38-A4C4-441E-B542-84652443DC60}" destId="{91CF57F8-7B79-4473-9857-A4BA75D9BEE9}" srcOrd="2" destOrd="0" parTransId="{9813FA66-3CB0-42AF-9B94-5499567BA517}" sibTransId="{B98C893C-6253-419C-8CCC-3A67654F7ADE}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B1F8690A-35CF-4492-8B40-7A33218532AE}" srcId="{BE86F264-61E5-4BB8-AC15-F01C39C5C3FC}" destId="{3EF2EF9A-90EE-4942-B7B0-C85643A04624}" srcOrd="1" destOrd="0" parTransId="{8D83F865-9E23-4BD4-A960-A949DB94B931}" sibTransId="{CE57DA56-2D40-44EC-8133-FD82AB81CE12}"/>
    <dgm:cxn modelId="{D1580E2F-1C27-4718-8030-C84B0D310954}" type="presOf" srcId="{87CE632B-4068-4787-913A-DBA25823614C}" destId="{A8844959-9CD0-4765-B21F-FE6FC83FC3F8}" srcOrd="0" destOrd="1" presId="urn:microsoft.com/office/officeart/2005/8/layout/hProcess4"/>
    <dgm:cxn modelId="{BA4A9768-D80B-4313-946F-1DE23FB87169}" type="presOf" srcId="{239D564F-22AB-4D63-AB64-7DE4BE764E6F}" destId="{7744B466-7BD4-4997-A0AE-7DE0E4DC177D}" srcOrd="0" destOrd="2" presId="urn:microsoft.com/office/officeart/2005/8/layout/hProcess4"/>
    <dgm:cxn modelId="{96CB3325-4EB4-4372-B8EB-38D0C4E6C85E}" type="presOf" srcId="{3EF2EF9A-90EE-4942-B7B0-C85643A04624}" destId="{778A787D-7E51-4037-963B-2E950EC71A3C}" srcOrd="1" destOrd="1" presId="urn:microsoft.com/office/officeart/2005/8/layout/hProcess4"/>
    <dgm:cxn modelId="{F51820BB-B979-42DE-95C0-BF7B002EC5EC}" srcId="{BE86F264-61E5-4BB8-AC15-F01C39C5C3FC}" destId="{239D564F-22AB-4D63-AB64-7DE4BE764E6F}" srcOrd="2" destOrd="0" parTransId="{A6874EF2-1F0A-4554-9C4A-582180ABFD0F}" sibTransId="{2767C999-896E-4063-9962-4CF8596ACE0E}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6927BEDB-C648-48F8-9794-193D6DFFC1A6}" type="presOf" srcId="{239D564F-22AB-4D63-AB64-7DE4BE764E6F}" destId="{778A787D-7E51-4037-963B-2E950EC71A3C}" srcOrd="1" destOrd="2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22459489-2855-4156-AB5F-A7C5768E748C}" type="presOf" srcId="{91CF57F8-7B79-4473-9857-A4BA75D9BEE9}" destId="{4CA9463B-7A94-4682-AD6B-4348DB2C1E1B}" srcOrd="1" destOrd="2" presId="urn:microsoft.com/office/officeart/2005/8/layout/hProcess4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 smtClean="0"/>
            <a:t>API / APP</a:t>
          </a:r>
          <a:endParaRPr lang="en-US" dirty="0"/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 smtClean="0"/>
            <a:t>Unsupervised Machine Learning</a:t>
          </a:r>
          <a:endParaRPr lang="en-US" dirty="0"/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 smtClean="0"/>
            <a:t>Custom Ensemble Models</a:t>
          </a:r>
          <a:endParaRPr lang="en-US" dirty="0"/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 smtClean="0"/>
            <a:t>Clustering, PCA, T-SNE</a:t>
          </a:r>
          <a:endParaRPr lang="en-US" dirty="0"/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 smtClean="0"/>
            <a:t>Model Performance</a:t>
          </a:r>
          <a:endParaRPr lang="en-US" dirty="0"/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 smtClean="0"/>
            <a:t>Find additional Features </a:t>
          </a:r>
          <a:endParaRPr lang="en-US" dirty="0"/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 smtClean="0"/>
            <a:t>Deep Learning</a:t>
          </a:r>
          <a:endParaRPr lang="en-US" dirty="0"/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 smtClean="0"/>
            <a:t>Explore </a:t>
          </a:r>
          <a:r>
            <a:rPr lang="en-US" dirty="0" smtClean="0"/>
            <a:t>Deep Learning for Text </a:t>
          </a:r>
          <a:r>
            <a:rPr lang="en-US" dirty="0" smtClean="0"/>
            <a:t>Classification</a:t>
          </a:r>
          <a:endParaRPr lang="en-US" dirty="0"/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 smtClean="0"/>
            <a:t>Create Flask / </a:t>
          </a:r>
          <a:r>
            <a:rPr lang="en-US" dirty="0" err="1" smtClean="0"/>
            <a:t>Javascript</a:t>
          </a:r>
          <a:r>
            <a:rPr lang="en-US" dirty="0" smtClean="0"/>
            <a:t> Application /</a:t>
          </a:r>
          <a:r>
            <a:rPr lang="en-US" dirty="0" err="1" smtClean="0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  <dgm:t>
        <a:bodyPr/>
        <a:lstStyle/>
        <a:p>
          <a:endParaRPr lang="en-US"/>
        </a:p>
      </dgm:t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  <dgm:t>
        <a:bodyPr/>
        <a:lstStyle/>
        <a:p>
          <a:endParaRPr lang="en-US"/>
        </a:p>
      </dgm:t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  <dgm:t>
        <a:bodyPr/>
        <a:lstStyle/>
        <a:p>
          <a:endParaRPr lang="en-US"/>
        </a:p>
      </dgm:t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  <dgm:t>
        <a:bodyPr/>
        <a:lstStyle/>
        <a:p>
          <a:endParaRPr lang="en-US"/>
        </a:p>
      </dgm:t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  <dgm:t>
        <a:bodyPr/>
        <a:lstStyle/>
        <a:p>
          <a:endParaRPr lang="en-US"/>
        </a:p>
      </dgm:t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  <dgm:t>
        <a:bodyPr/>
        <a:lstStyle/>
        <a:p>
          <a:endParaRPr lang="en-US"/>
        </a:p>
      </dgm:t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  <dgm:t>
        <a:bodyPr/>
        <a:lstStyle/>
        <a:p>
          <a:endParaRPr lang="en-US"/>
        </a:p>
      </dgm:t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  <dgm:t>
        <a:bodyPr/>
        <a:lstStyle/>
        <a:p>
          <a:endParaRPr lang="en-US"/>
        </a:p>
      </dgm:t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  <dgm:t>
        <a:bodyPr/>
        <a:lstStyle/>
        <a:p>
          <a:endParaRPr lang="en-US"/>
        </a:p>
      </dgm:t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 smtClean="0"/>
            <a:t>Data Volume</a:t>
          </a:r>
          <a:endParaRPr lang="en-US" b="1" dirty="0"/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 smtClean="0"/>
            <a:t>Parameter to train on sample </a:t>
          </a:r>
          <a:endParaRPr lang="en-US" dirty="0"/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 smtClean="0"/>
            <a:t>AWS machine with multiple CPU</a:t>
          </a:r>
          <a:endParaRPr lang="en-US" dirty="0"/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 smtClean="0"/>
            <a:t>High Dimensionality</a:t>
          </a:r>
          <a:endParaRPr lang="en-US" b="1" dirty="0"/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 smtClean="0"/>
            <a:t>Training is Slow</a:t>
          </a:r>
          <a:endParaRPr lang="en-US" dirty="0"/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 smtClean="0"/>
            <a:t>Limited features to 1000  </a:t>
          </a:r>
          <a:endParaRPr lang="en-US" dirty="0"/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 smtClean="0"/>
            <a:t>Gradient boosting is slow (Sequential</a:t>
          </a:r>
          <a:r>
            <a:rPr lang="en-US" dirty="0" smtClean="0"/>
            <a:t>)</a:t>
          </a:r>
          <a:endParaRPr lang="en-US" dirty="0"/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dirty="0" err="1" smtClean="0"/>
            <a:t>XGBoost</a:t>
          </a:r>
          <a:endParaRPr lang="en-US" dirty="0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dirty="0" smtClean="0"/>
            <a:t>No free lunch theorem</a:t>
          </a:r>
          <a:endParaRPr lang="en-US" dirty="0"/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 smtClean="0"/>
            <a:t>RandomForest</a:t>
          </a:r>
          <a:r>
            <a:rPr lang="en-US" dirty="0" smtClean="0"/>
            <a:t> </a:t>
          </a:r>
          <a:r>
            <a:rPr lang="en-US" dirty="0" err="1" smtClean="0"/>
            <a:t>outperfomed</a:t>
          </a:r>
          <a:r>
            <a:rPr lang="en-US" dirty="0" smtClean="0"/>
            <a:t> other algorithms (Binary classification)</a:t>
          </a:r>
          <a:endParaRPr lang="en-US" dirty="0"/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 smtClean="0"/>
            <a:t>SSH session timeouts / Process Monitoring</a:t>
          </a:r>
          <a:endParaRPr lang="en-US" dirty="0"/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 smtClean="0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 smtClean="0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81198-D942-4DA6-B768-2EDE9E73E3A8}" type="pres">
      <dgm:prSet presAssocID="{DE388E38-0757-4ABB-9C82-2AA3230B834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86644-D05D-4A86-BFC3-A7084F2286CD}" type="pres">
      <dgm:prSet presAssocID="{AB167106-9AC3-433A-B482-BEBA3CB2391D}" presName="sibTrans" presStyleCnt="0"/>
      <dgm:spPr/>
    </dgm:pt>
    <dgm:pt modelId="{8D682D6F-AFE2-42C8-9A66-4CEEEE706E57}" type="pres">
      <dgm:prSet presAssocID="{68F554F8-54C9-4A2A-B20B-970D5C3349D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DEAB7-489B-4812-93BA-45F547B887D0}" type="pres">
      <dgm:prSet presAssocID="{09752D02-4047-48D5-8490-E690DF0B6889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81C6C-62CE-4D13-B955-BF6AC347235E}" type="pres">
      <dgm:prSet presAssocID="{9F4FFA3C-567C-462E-9AC1-B9C468E8E575}" presName="sibTrans" presStyleCnt="0"/>
      <dgm:spPr/>
    </dgm:pt>
    <dgm:pt modelId="{86C2F2DA-66D5-4D84-8B3F-7347DD019D52}" type="pres">
      <dgm:prSet presAssocID="{62CF2BCC-0223-4458-A780-12477035CF1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D5FB0-C8F5-4A5F-82DC-888BCC422546}" type="pres">
      <dgm:prSet presAssocID="{DAFF9F6C-2010-4B6D-98A0-F23FB253E755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DAAFD1-4CAB-4FFC-9AC9-A337FB7AD3C4}" type="presOf" srcId="{9CF5D897-8DFE-4C4D-948A-48A70F8525CF}" destId="{86C2F2DA-66D5-4D84-8B3F-7347DD019D52}" srcOrd="0" destOrd="2" presId="urn:microsoft.com/office/officeart/2005/8/layout/default"/>
    <dgm:cxn modelId="{DA29C1CC-4A68-4354-BE4F-B1BD384E46B8}" type="presOf" srcId="{DE388E38-0757-4ABB-9C82-2AA3230B8340}" destId="{FA081198-D942-4DA6-B768-2EDE9E73E3A8}" srcOrd="0" destOrd="0" presId="urn:microsoft.com/office/officeart/2005/8/layout/default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B419E04B-2541-4525-B190-79DC76075699}" srcId="{BBA3B4D1-0A28-490B-B8A8-0D14709489F1}" destId="{62CF2BCC-0223-4458-A780-12477035CF10}" srcOrd="3" destOrd="0" parTransId="{B3654334-585D-45D1-9A66-52419C199DCF}" sibTransId="{DAFF9F6C-2010-4B6D-98A0-F23FB253E755}"/>
    <dgm:cxn modelId="{225985EB-8E85-4950-BF63-2B1402940C6E}" type="presOf" srcId="{CEF0C67F-FD1E-4700-88FF-B804E0090760}" destId="{86C2F2DA-66D5-4D84-8B3F-7347DD019D52}" srcOrd="0" destOrd="1" presId="urn:microsoft.com/office/officeart/2005/8/layout/default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380A74B5-607A-411B-A68F-0C66B10D6CCE}" type="presOf" srcId="{DFF8A6D9-FB28-4BB7-B694-E72E81E55245}" destId="{B966A1C5-7A86-4580-B272-4BDE78F1C2B7}" srcOrd="0" destOrd="1" presId="urn:microsoft.com/office/officeart/2005/8/layout/default"/>
    <dgm:cxn modelId="{6E90283A-856D-4386-8877-0810547D3581}" srcId="{BBA3B4D1-0A28-490B-B8A8-0D14709489F1}" destId="{68F554F8-54C9-4A2A-B20B-970D5C3349D1}" srcOrd="1" destOrd="0" parTransId="{4C0D4102-4C86-4177-BCA9-9ED81613B62D}" sibTransId="{09752D02-4047-48D5-8490-E690DF0B6889}"/>
    <dgm:cxn modelId="{C93508BA-8932-4975-8CAA-21DF42BA2E3A}" type="presOf" srcId="{E35B220B-C6F6-40C9-AC17-1C685898FCBD}" destId="{A68EB4EE-4E6C-498A-83C6-585C25794E9E}" srcOrd="0" destOrd="0" presId="urn:microsoft.com/office/officeart/2005/8/layout/default"/>
    <dgm:cxn modelId="{FEDCC9C8-D06F-48E7-BAE6-17B308129091}" type="presOf" srcId="{68F554F8-54C9-4A2A-B20B-970D5C3349D1}" destId="{8D682D6F-AFE2-42C8-9A66-4CEEEE706E57}" srcOrd="0" destOrd="0" presId="urn:microsoft.com/office/officeart/2005/8/layout/default"/>
    <dgm:cxn modelId="{05A5AC5A-9184-47BB-9A01-FC8DA5A80BFB}" type="presOf" srcId="{687661EB-1B20-4ED9-85FD-777D3512D39C}" destId="{FA081198-D942-4DA6-B768-2EDE9E73E3A8}" srcOrd="0" destOrd="1" presId="urn:microsoft.com/office/officeart/2005/8/layout/default"/>
    <dgm:cxn modelId="{0F7703E8-1E5C-41C6-96EC-F1F510C4E75E}" type="presOf" srcId="{CBB25D4C-D057-450A-9D95-7EB04EC31CFC}" destId="{FA081198-D942-4DA6-B768-2EDE9E73E3A8}" srcOrd="0" destOrd="2" presId="urn:microsoft.com/office/officeart/2005/8/layout/default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CA33C8CE-837D-4C36-B603-C828466957F2}" type="presOf" srcId="{8B540C37-87FD-460A-B143-AFF05CA965FD}" destId="{8D682D6F-AFE2-42C8-9A66-4CEEEE706E57}" srcOrd="0" destOrd="1" presId="urn:microsoft.com/office/officeart/2005/8/layout/default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77059108-A5F0-4D96-A843-AA13003E82CB}" type="presOf" srcId="{35B42C21-956D-4182-8E67-CC93A0BFCCCC}" destId="{B966A1C5-7A86-4580-B272-4BDE78F1C2B7}" srcOrd="0" destOrd="0" presId="urn:microsoft.com/office/officeart/2005/8/layout/default"/>
    <dgm:cxn modelId="{221155EC-1873-47A9-8857-AF014F1B7E33}" type="presOf" srcId="{D55BEFF6-84A7-40DD-9245-9710E5896834}" destId="{A68EB4EE-4E6C-498A-83C6-585C25794E9E}" srcOrd="0" destOrd="2" presId="urn:microsoft.com/office/officeart/2005/8/layout/default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C726AA8B-FFEC-48A9-9D3C-3CA67217D1F1}" type="presOf" srcId="{62CF2BCC-0223-4458-A780-12477035CF10}" destId="{86C2F2DA-66D5-4D84-8B3F-7347DD019D52}" srcOrd="0" destOrd="0" presId="urn:microsoft.com/office/officeart/2005/8/layout/default"/>
    <dgm:cxn modelId="{480305B7-19C1-4597-848B-2BD5C2CAA9FD}" srcId="{BBA3B4D1-0A28-490B-B8A8-0D14709489F1}" destId="{DE388E38-0757-4ABB-9C82-2AA3230B8340}" srcOrd="0" destOrd="0" parTransId="{3B635895-371B-4E0A-BA45-AD9EE9CFAB70}" sibTransId="{AB167106-9AC3-433A-B482-BEBA3CB2391D}"/>
    <dgm:cxn modelId="{E68842DC-1F92-4859-949A-02B83D786DA4}" type="presOf" srcId="{25EE9E27-A3BB-4090-83CC-1D66687FF57F}" destId="{A68EB4EE-4E6C-498A-83C6-585C25794E9E}" srcOrd="0" destOrd="1" presId="urn:microsoft.com/office/officeart/2005/8/layout/default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38A6759F-48F7-4435-AAB8-27744D6BDBC2}" type="presParOf" srcId="{EC419B87-0AEE-4552-BB61-2B3E7D9FD233}" destId="{FA081198-D942-4DA6-B768-2EDE9E73E3A8}" srcOrd="0" destOrd="0" presId="urn:microsoft.com/office/officeart/2005/8/layout/default"/>
    <dgm:cxn modelId="{A2DCFE5C-D15B-4F44-8CF7-DB2E07F376F9}" type="presParOf" srcId="{EC419B87-0AEE-4552-BB61-2B3E7D9FD233}" destId="{96F86644-D05D-4A86-BFC3-A7084F2286CD}" srcOrd="1" destOrd="0" presId="urn:microsoft.com/office/officeart/2005/8/layout/default"/>
    <dgm:cxn modelId="{FC402151-A1D2-4B5B-97DA-69EA9D3A2F0E}" type="presParOf" srcId="{EC419B87-0AEE-4552-BB61-2B3E7D9FD233}" destId="{8D682D6F-AFE2-42C8-9A66-4CEEEE706E57}" srcOrd="2" destOrd="0" presId="urn:microsoft.com/office/officeart/2005/8/layout/default"/>
    <dgm:cxn modelId="{BF0C7BC8-82CE-426A-A204-687B8753E686}" type="presParOf" srcId="{EC419B87-0AEE-4552-BB61-2B3E7D9FD233}" destId="{110DEAB7-489B-4812-93BA-45F547B887D0}" srcOrd="3" destOrd="0" presId="urn:microsoft.com/office/officeart/2005/8/layout/default"/>
    <dgm:cxn modelId="{EFC6F62D-EF3A-436A-97EE-058400414D39}" type="presParOf" srcId="{EC419B87-0AEE-4552-BB61-2B3E7D9FD233}" destId="{B966A1C5-7A86-4580-B272-4BDE78F1C2B7}" srcOrd="4" destOrd="0" presId="urn:microsoft.com/office/officeart/2005/8/layout/default"/>
    <dgm:cxn modelId="{FD4AEA3B-8F8F-4816-9566-285A5999A9A4}" type="presParOf" srcId="{EC419B87-0AEE-4552-BB61-2B3E7D9FD233}" destId="{28D81C6C-62CE-4D13-B955-BF6AC347235E}" srcOrd="5" destOrd="0" presId="urn:microsoft.com/office/officeart/2005/8/layout/default"/>
    <dgm:cxn modelId="{FA0BDC89-4AF3-4BDD-BB38-C085B7B45897}" type="presParOf" srcId="{EC419B87-0AEE-4552-BB61-2B3E7D9FD233}" destId="{86C2F2DA-66D5-4D84-8B3F-7347DD019D52}" srcOrd="6" destOrd="0" presId="urn:microsoft.com/office/officeart/2005/8/layout/default"/>
    <dgm:cxn modelId="{3053E4F7-F016-4F1C-9EC0-70FAC9420A12}" type="presParOf" srcId="{EC419B87-0AEE-4552-BB61-2B3E7D9FD233}" destId="{7BBD5FB0-C8F5-4A5F-82DC-888BCC422546}" srcOrd="7" destOrd="0" presId="urn:microsoft.com/office/officeart/2005/8/layout/default"/>
    <dgm:cxn modelId="{176AE985-2543-4351-B3DA-A71914DE9DC4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 social media marketing firm wants to </a:t>
          </a:r>
          <a:r>
            <a:rPr lang="en-US" sz="3600" b="1" u="sng" kern="1200" dirty="0" smtClean="0"/>
            <a:t>target doctors / physicians</a:t>
          </a:r>
          <a:r>
            <a:rPr lang="en-US" sz="3600" b="1" kern="1200" dirty="0" smtClean="0"/>
            <a:t> </a:t>
          </a:r>
          <a:r>
            <a:rPr lang="en-US" sz="3600" kern="1200" dirty="0" smtClean="0"/>
            <a:t>based on their </a:t>
          </a:r>
          <a:r>
            <a:rPr lang="en-US" sz="3600" b="1" u="sng" kern="1200" dirty="0" smtClean="0"/>
            <a:t>practice area</a:t>
          </a:r>
          <a:r>
            <a:rPr lang="en-US" sz="4000" kern="1200" dirty="0" smtClean="0"/>
            <a:t>.                              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Example</a:t>
          </a:r>
          <a:r>
            <a:rPr lang="en-US" sz="2800" kern="1200" dirty="0" smtClean="0"/>
            <a:t>: A </a:t>
          </a:r>
          <a:r>
            <a:rPr lang="en-US" sz="2800" b="1" u="sng" kern="1200" dirty="0" smtClean="0"/>
            <a:t>marketing campaign </a:t>
          </a:r>
          <a:r>
            <a:rPr lang="en-US" sz="2800" kern="1200" dirty="0" smtClean="0"/>
            <a:t>to target </a:t>
          </a:r>
          <a:r>
            <a:rPr lang="en-US" sz="2800" b="1" kern="1200" dirty="0" smtClean="0"/>
            <a:t>Cardiologists</a:t>
          </a:r>
          <a:r>
            <a:rPr lang="en-US" sz="2800" kern="1200" dirty="0" smtClean="0"/>
            <a:t> for heart related news feed.</a:t>
          </a:r>
          <a:endParaRPr lang="en-US" sz="2800" kern="1200" dirty="0"/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Predict cardiologists vs Non-Cardiologists</a:t>
          </a:r>
          <a:endParaRPr lang="en-US" sz="2600" kern="1200" dirty="0"/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Multiclass classifier to predict top 5 specialties </a:t>
          </a:r>
          <a:endParaRPr lang="en-US" sz="2600" kern="1200" dirty="0"/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procedures.csv - </a:t>
          </a:r>
          <a:r>
            <a:rPr lang="en-US" sz="1400" b="1" kern="1200" dirty="0" smtClean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/>
            <a:t>procedure_code</a:t>
          </a:r>
          <a:r>
            <a:rPr lang="en-US" sz="1400" b="0" kern="1200" dirty="0" smtClean="0"/>
            <a:t> unique code representing a procedure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 procedure </a:t>
          </a:r>
          <a:r>
            <a:rPr lang="en-US" sz="1400" b="0" kern="1200" dirty="0" smtClean="0"/>
            <a:t>description of the procedure performed (Text Column)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physicians.csv - </a:t>
          </a:r>
          <a:r>
            <a:rPr lang="en-US" sz="1400" b="1" kern="1200" dirty="0" smtClean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Specialty </a:t>
          </a:r>
          <a:r>
            <a:rPr lang="en-US" sz="1400" b="0" kern="1200" dirty="0" smtClean="0"/>
            <a:t>String e.g. Cardiologist</a:t>
          </a:r>
          <a:endParaRPr lang="en-US" sz="1400" b="0" kern="1200" dirty="0"/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1051" y="1640986"/>
          <a:ext cx="1194517" cy="985227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691466" y="1944332"/>
          <a:ext cx="1215846" cy="1215846"/>
        </a:xfrm>
        <a:prstGeom prst="leftCircularArrow">
          <a:avLst>
            <a:gd name="adj1" fmla="val 2326"/>
            <a:gd name="adj2" fmla="val 280705"/>
            <a:gd name="adj3" fmla="val 2056216"/>
            <a:gd name="adj4" fmla="val 9024489"/>
            <a:gd name="adj5" fmla="val 271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266500" y="2415093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 Data</a:t>
          </a:r>
          <a:endParaRPr lang="en-US" sz="1700" kern="1200" dirty="0"/>
        </a:p>
      </dsp:txBody>
      <dsp:txXfrm>
        <a:off x="278867" y="2427460"/>
        <a:ext cx="1037059" cy="397506"/>
      </dsp:txXfrm>
    </dsp:sp>
    <dsp:sp modelId="{7744B466-7BD4-4997-A0AE-7DE0E4DC177D}">
      <dsp:nvSpPr>
        <dsp:cNvPr id="0" name=""/>
        <dsp:cNvSpPr/>
      </dsp:nvSpPr>
      <dsp:spPr>
        <a:xfrm>
          <a:off x="1462936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32173"/>
              <a:satOff val="10348"/>
              <a:lumOff val="-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Load Data </a:t>
          </a:r>
          <a:endParaRPr lang="en-US" sz="8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Cleaning, Nulls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Histograms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Target Categories</a:t>
          </a:r>
          <a:endParaRPr lang="en-US" sz="900" kern="1200" dirty="0"/>
        </a:p>
      </dsp:txBody>
      <dsp:txXfrm>
        <a:off x="1485609" y="1874779"/>
        <a:ext cx="1149171" cy="728761"/>
      </dsp:txXfrm>
    </dsp:sp>
    <dsp:sp modelId="{EA99EB20-302E-479D-BD76-74EABCFDA062}">
      <dsp:nvSpPr>
        <dsp:cNvPr id="0" name=""/>
        <dsp:cNvSpPr/>
      </dsp:nvSpPr>
      <dsp:spPr>
        <a:xfrm>
          <a:off x="2143397" y="1068390"/>
          <a:ext cx="1368479" cy="1368479"/>
        </a:xfrm>
        <a:prstGeom prst="circularArrow">
          <a:avLst>
            <a:gd name="adj1" fmla="val 2066"/>
            <a:gd name="adj2" fmla="val 247914"/>
            <a:gd name="adj3" fmla="val 19576575"/>
            <a:gd name="adj4" fmla="val 12575511"/>
            <a:gd name="adj5" fmla="val 2411"/>
          </a:avLst>
        </a:prstGeom>
        <a:solidFill>
          <a:schemeClr val="accent5">
            <a:hueOff val="-1548259"/>
            <a:satOff val="15522"/>
            <a:lumOff val="-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728384" y="1429866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1032173"/>
            <a:satOff val="10348"/>
            <a:lumOff val="-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Prep / EDA</a:t>
          </a:r>
          <a:endParaRPr lang="en-US" sz="1700" kern="1200" dirty="0"/>
        </a:p>
      </dsp:txBody>
      <dsp:txXfrm>
        <a:off x="1740751" y="1442233"/>
        <a:ext cx="1037059" cy="397506"/>
      </dsp:txXfrm>
    </dsp:sp>
    <dsp:sp modelId="{A8844959-9CD0-4765-B21F-FE6FC83FC3F8}">
      <dsp:nvSpPr>
        <dsp:cNvPr id="0" name=""/>
        <dsp:cNvSpPr/>
      </dsp:nvSpPr>
      <dsp:spPr>
        <a:xfrm>
          <a:off x="2924821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64345"/>
              <a:satOff val="20696"/>
              <a:lumOff val="-143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Tokenization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Cleaning (Stop words, Stemming, etc.), N-Grams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Count Vector: TFIDF</a:t>
          </a:r>
          <a:endParaRPr lang="en-US" sz="900" kern="1200" dirty="0"/>
        </a:p>
      </dsp:txBody>
      <dsp:txXfrm>
        <a:off x="2947494" y="1663659"/>
        <a:ext cx="1149171" cy="728761"/>
      </dsp:txXfrm>
    </dsp:sp>
    <dsp:sp modelId="{A759E042-BB11-4943-96DB-48692629EA86}">
      <dsp:nvSpPr>
        <dsp:cNvPr id="0" name=""/>
        <dsp:cNvSpPr/>
      </dsp:nvSpPr>
      <dsp:spPr>
        <a:xfrm>
          <a:off x="3536772" y="1994964"/>
          <a:ext cx="1258283" cy="1258283"/>
        </a:xfrm>
        <a:prstGeom prst="leftCircularArrow">
          <a:avLst>
            <a:gd name="adj1" fmla="val 2247"/>
            <a:gd name="adj2" fmla="val 270749"/>
            <a:gd name="adj3" fmla="val 1523006"/>
            <a:gd name="adj4" fmla="val 8501236"/>
            <a:gd name="adj5" fmla="val 2622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165402" y="2572914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2064345"/>
            <a:satOff val="20696"/>
            <a:lumOff val="-14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Features</a:t>
          </a:r>
          <a:endParaRPr lang="en-US" sz="1700" kern="1200" dirty="0"/>
        </a:p>
      </dsp:txBody>
      <dsp:txXfrm>
        <a:off x="3177769" y="2585281"/>
        <a:ext cx="1037059" cy="397506"/>
      </dsp:txXfrm>
    </dsp:sp>
    <dsp:sp modelId="{7E263FBD-F67F-4BED-8F14-6CADDB1D3C07}">
      <dsp:nvSpPr>
        <dsp:cNvPr id="0" name=""/>
        <dsp:cNvSpPr/>
      </dsp:nvSpPr>
      <dsp:spPr>
        <a:xfrm>
          <a:off x="4386706" y="1640986"/>
          <a:ext cx="1194517" cy="985227"/>
        </a:xfrm>
        <a:prstGeom prst="flowChartDecision">
          <a:avLst/>
        </a:prstGeom>
        <a:solidFill>
          <a:schemeClr val="accent1">
            <a:alpha val="90000"/>
          </a:schemeClr>
        </a:solidFill>
        <a:ln w="19050" cap="flat" cmpd="sng" algn="ctr">
          <a:solidFill>
            <a:schemeClr val="accent5">
              <a:hueOff val="-3096518"/>
              <a:satOff val="31044"/>
              <a:lumOff val="-2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100" kern="1200" dirty="0"/>
        </a:p>
      </dsp:txBody>
      <dsp:txXfrm>
        <a:off x="4409379" y="1874779"/>
        <a:ext cx="1149171" cy="728761"/>
      </dsp:txXfrm>
    </dsp:sp>
    <dsp:sp modelId="{F0C1118A-1874-4E42-A4FE-38F285CCD64B}">
      <dsp:nvSpPr>
        <dsp:cNvPr id="0" name=""/>
        <dsp:cNvSpPr/>
      </dsp:nvSpPr>
      <dsp:spPr>
        <a:xfrm>
          <a:off x="4419600" y="1066798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Classifier</a:t>
          </a:r>
          <a:endParaRPr lang="en-US" sz="1700" kern="1200" dirty="0"/>
        </a:p>
      </dsp:txBody>
      <dsp:txXfrm>
        <a:off x="4431967" y="1079165"/>
        <a:ext cx="1037059" cy="397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Unsupervised Machine Learning</a:t>
          </a:r>
          <a:endParaRPr lang="en-US" sz="1800" kern="1200" dirty="0"/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Clustering, PCA, T-SNE</a:t>
          </a:r>
          <a:endParaRPr lang="en-US" sz="2000" kern="1200" dirty="0"/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Deep Learning</a:t>
          </a:r>
          <a:endParaRPr lang="en-US" sz="1800" kern="1200" dirty="0"/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Explore </a:t>
          </a:r>
          <a:r>
            <a:rPr lang="en-US" sz="2000" kern="1200" dirty="0" smtClean="0"/>
            <a:t>Deep Learning for Text </a:t>
          </a:r>
          <a:r>
            <a:rPr lang="en-US" sz="2000" kern="1200" dirty="0" smtClean="0"/>
            <a:t>Classification</a:t>
          </a:r>
          <a:endParaRPr lang="en-US" sz="2000" kern="1200" dirty="0"/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Performance</a:t>
          </a:r>
          <a:endParaRPr lang="en-US" sz="1800" kern="1200" dirty="0"/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additional Features </a:t>
          </a:r>
          <a:endParaRPr lang="en-US" sz="2000" kern="1200" dirty="0"/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Ensemble Models</a:t>
          </a:r>
          <a:endParaRPr lang="en-US" sz="2000" kern="1200" dirty="0"/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/ APP</a:t>
          </a:r>
          <a:endParaRPr lang="en-US" sz="1800" kern="1200" dirty="0"/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Flask / </a:t>
          </a:r>
          <a:r>
            <a:rPr lang="en-US" sz="2000" kern="1200" dirty="0" err="1" smtClean="0"/>
            <a:t>Javascript</a:t>
          </a:r>
          <a:r>
            <a:rPr lang="en-US" sz="2000" kern="1200" dirty="0" smtClean="0"/>
            <a:t> Application /</a:t>
          </a:r>
          <a:r>
            <a:rPr lang="en-US" sz="2000" kern="1200" dirty="0" err="1" smtClean="0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81198-D942-4DA6-B768-2EDE9E73E3A8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High Dimensionality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Training is Slow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Limited features to 1000  </a:t>
          </a:r>
          <a:endParaRPr lang="en-US" sz="1600" kern="1200" dirty="0"/>
        </a:p>
      </dsp:txBody>
      <dsp:txXfrm>
        <a:off x="0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 free lunch theorem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RandomForest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outperfomed</a:t>
          </a:r>
          <a:r>
            <a:rPr lang="en-US" sz="1600" kern="1200" dirty="0" smtClean="0"/>
            <a:t> other algorithms (Binary classification)</a:t>
          </a:r>
          <a:endParaRPr lang="en-US" sz="1600" kern="1200" dirty="0"/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Gradient boosting is slow (Sequential</a:t>
          </a:r>
          <a:r>
            <a:rPr lang="en-US" sz="2000" kern="1200" dirty="0" smtClean="0"/>
            <a:t>)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XGBoost</a:t>
          </a:r>
          <a:endParaRPr lang="en-US" sz="1600" kern="1200" dirty="0"/>
        </a:p>
      </dsp:txBody>
      <dsp:txXfrm>
        <a:off x="5553075" y="264318"/>
        <a:ext cx="2524125" cy="1514475"/>
      </dsp:txXfrm>
    </dsp:sp>
    <dsp:sp modelId="{86C2F2DA-66D5-4D84-8B3F-7347DD019D52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Volume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Parameter to train on sample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AWS machine with multiple CPU</a:t>
          </a:r>
          <a:endParaRPr lang="en-US" sz="1600" kern="1200" dirty="0"/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SSH session timeouts / Process Monitoring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.gif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47800"/>
          </a:xfrm>
        </p:spPr>
        <p:txBody>
          <a:bodyPr anchor="b"/>
          <a:lstStyle/>
          <a:p>
            <a:r>
              <a:rPr lang="en-US" sz="3600" dirty="0" err="1" smtClean="0"/>
              <a:t>DocReach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2400" dirty="0" smtClean="0"/>
              <a:t>Predicting </a:t>
            </a:r>
            <a:r>
              <a:rPr lang="en-US" sz="2400" dirty="0"/>
              <a:t>Physician Specialty from Text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14750"/>
            <a:ext cx="7772400" cy="1143000"/>
          </a:xfrm>
        </p:spPr>
        <p:txBody>
          <a:bodyPr anchor="t">
            <a:noAutofit/>
          </a:bodyPr>
          <a:lstStyle/>
          <a:p>
            <a:r>
              <a:rPr lang="en-US" sz="1400" dirty="0" smtClean="0"/>
              <a:t>(Data Confidential)</a:t>
            </a:r>
          </a:p>
          <a:p>
            <a:r>
              <a:rPr lang="en-US" sz="1400" dirty="0" smtClean="0"/>
              <a:t>Sushil </a:t>
            </a:r>
            <a:r>
              <a:rPr lang="en-US" sz="1400" dirty="0"/>
              <a:t>Sharma - Galvanize </a:t>
            </a:r>
            <a:r>
              <a:rPr lang="en-US" sz="1400" dirty="0" smtClean="0"/>
              <a:t>Cohort#65</a:t>
            </a:r>
          </a:p>
          <a:p>
            <a:r>
              <a:rPr lang="en-US" sz="1400" dirty="0"/>
              <a:t>Capstone </a:t>
            </a:r>
            <a:r>
              <a:rPr lang="en-US" sz="1400" dirty="0" smtClean="0"/>
              <a:t>Project – May’2018</a:t>
            </a:r>
            <a:endParaRPr lang="en-US" sz="1400" dirty="0"/>
          </a:p>
          <a:p>
            <a:r>
              <a:rPr lang="en-US" sz="1400" dirty="0" smtClean="0">
                <a:hlinkClick r:id="rId2"/>
              </a:rPr>
              <a:t>linkedin.com/in/</a:t>
            </a:r>
            <a:r>
              <a:rPr lang="en-US" sz="1400" dirty="0" err="1" smtClean="0">
                <a:hlinkClick r:id="rId2"/>
              </a:rPr>
              <a:t>krishnatray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github.com/</a:t>
            </a:r>
            <a:r>
              <a:rPr lang="en-US" sz="1400" dirty="0" err="1" smtClean="0">
                <a:hlinkClick r:id="rId3"/>
              </a:rPr>
              <a:t>krishnatray</a:t>
            </a:r>
            <a:r>
              <a:rPr lang="en-US" sz="14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59385"/>
            <a:ext cx="1524001" cy="8648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43200" y="1191820"/>
            <a:ext cx="1763305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1950"/>
            <a:ext cx="156686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owchart: Decision 3"/>
          <p:cNvSpPr/>
          <p:nvPr/>
        </p:nvSpPr>
        <p:spPr>
          <a:xfrm>
            <a:off x="4648200" y="711835"/>
            <a:ext cx="1066800" cy="912420"/>
          </a:xfrm>
          <a:prstGeom prst="flowChartDecisio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4592330" y="177284"/>
            <a:ext cx="12084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21356" y="869434"/>
            <a:ext cx="13608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Cardiologist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 / Future Plans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814131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/ </a:t>
            </a:r>
            <a:r>
              <a:rPr lang="en-US" dirty="0" smtClean="0"/>
              <a:t>Challenges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456251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243"/>
            <a:ext cx="6830270" cy="512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1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90550"/>
            <a:ext cx="5219700" cy="38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7100"/>
              </p:ext>
            </p:extLst>
          </p:nvPr>
        </p:nvGraphicFramePr>
        <p:xfrm>
          <a:off x="457200" y="1200150"/>
          <a:ext cx="2590800" cy="1732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601579"/>
                <a:gridCol w="673768"/>
                <a:gridCol w="858253"/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Predicted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608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</a:tr>
              <a:tr h="523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Actual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</a:t>
                      </a:r>
                    </a:p>
                    <a:p>
                      <a:pPr algn="ctr"/>
                      <a:r>
                        <a:rPr lang="en-US" sz="1400" dirty="0" smtClean="0"/>
                        <a:t>$100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FN</a:t>
                      </a:r>
                    </a:p>
                    <a:p>
                      <a:pPr algn="ctr"/>
                      <a:r>
                        <a:rPr lang="en-US" sz="1400" dirty="0" smtClean="0"/>
                        <a:t>=</a:t>
                      </a:r>
                      <a:r>
                        <a:rPr lang="en-US" sz="1400" baseline="0" dirty="0" smtClean="0"/>
                        <a:t> 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</a:tr>
              <a:tr h="3860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FP</a:t>
                      </a:r>
                    </a:p>
                    <a:p>
                      <a:pPr algn="ctr"/>
                      <a:r>
                        <a:rPr lang="en-US" sz="1400" dirty="0" smtClean="0"/>
                        <a:t>-$10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TN</a:t>
                      </a:r>
                    </a:p>
                    <a:p>
                      <a:pPr algn="ctr"/>
                      <a:r>
                        <a:rPr lang="en-US" sz="1400" dirty="0" smtClean="0"/>
                        <a:t>= 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3574"/>
            <a:ext cx="7772400" cy="685800"/>
          </a:xfrm>
        </p:spPr>
        <p:txBody>
          <a:bodyPr/>
          <a:lstStyle/>
          <a:p>
            <a:r>
              <a:rPr lang="en-US" dirty="0" smtClean="0"/>
              <a:t>Cost </a:t>
            </a:r>
            <a:r>
              <a:rPr lang="en-US" dirty="0" smtClean="0"/>
              <a:t>Benefit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3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550"/>
            <a:ext cx="8077200" cy="454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76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</a:t>
            </a:r>
            <a:r>
              <a:rPr lang="en-US" dirty="0" smtClean="0"/>
              <a:t>406,690  </a:t>
            </a:r>
            <a:endParaRPr lang="en-US" dirty="0"/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 smtClean="0"/>
              <a:t>Binary Classes</a:t>
            </a:r>
            <a:endParaRPr lang="en-US" dirty="0"/>
          </a:p>
          <a:p>
            <a:pPr lvl="1"/>
            <a:r>
              <a:rPr lang="en-US" dirty="0" smtClean="0"/>
              <a:t>Cardiologists  47%</a:t>
            </a:r>
            <a:endParaRPr lang="en-US" dirty="0"/>
          </a:p>
          <a:p>
            <a:pPr lvl="1"/>
            <a:r>
              <a:rPr lang="en-US" dirty="0" smtClean="0"/>
              <a:t>Non-Cardiologist 53%</a:t>
            </a:r>
            <a:endParaRPr lang="en-US" dirty="0"/>
          </a:p>
          <a:p>
            <a:r>
              <a:rPr lang="en-US" dirty="0" smtClean="0"/>
              <a:t> Multiclass picked top 5 and combined rest specialty as other</a:t>
            </a:r>
          </a:p>
          <a:p>
            <a:pPr lvl="1"/>
            <a:r>
              <a:rPr lang="en-US" dirty="0"/>
              <a:t>Cardiology	</a:t>
            </a:r>
            <a:r>
              <a:rPr lang="en-US" dirty="0" smtClean="0"/>
              <a:t> 47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Diagnostic Radiology	</a:t>
            </a:r>
            <a:r>
              <a:rPr lang="en-US" dirty="0" smtClean="0"/>
              <a:t> 10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87757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72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 -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28416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8001000" cy="449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37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8" y="209550"/>
            <a:ext cx="84030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49"/>
            <a:ext cx="4489899" cy="304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36" y="438150"/>
            <a:ext cx="3810000" cy="29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6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4778494" cy="33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48012"/>
              </p:ext>
            </p:extLst>
          </p:nvPr>
        </p:nvGraphicFramePr>
        <p:xfrm>
          <a:off x="5410200" y="1047750"/>
          <a:ext cx="3352800" cy="1371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7600"/>
                <a:gridCol w="1397000"/>
                <a:gridCol w="838200"/>
              </a:tblGrid>
              <a:tr h="29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86026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</a:t>
                      </a:r>
                    </a:p>
                  </a:txBody>
                  <a:tcPr/>
                </a:tc>
              </a:tr>
              <a:tr h="48701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9110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Precision = P( Actual 1 | Predicted 1)  =  TP /  (TP  + FP)</a:t>
            </a:r>
          </a:p>
          <a:p>
            <a:r>
              <a:rPr lang="en-US" dirty="0" smtClean="0"/>
              <a:t>Recall  Or TPR   =   P(  Prediction 1 | Actual 1) =  TP / (TP + FN)</a:t>
            </a:r>
          </a:p>
        </p:txBody>
      </p:sp>
    </p:spTree>
    <p:extLst>
      <p:ext uri="{BB962C8B-B14F-4D97-AF65-F5344CB8AC3E}">
        <p14:creationId xmlns:p14="http://schemas.microsoft.com/office/powerpoint/2010/main" val="29661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33901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10439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0331" y="3582686"/>
            <a:ext cx="218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80974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3582" y="4324350"/>
            <a:ext cx="4572000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 smtClean="0"/>
              <a:t> Example: A </a:t>
            </a:r>
            <a:r>
              <a:rPr lang="en-US" dirty="0"/>
              <a:t>marketing campaign to target Cardiologists for heart related news feed.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34302" y="37288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Cardiologists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3956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073" y="209550"/>
            <a:ext cx="2065854" cy="154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9400" y="2857500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4312127"/>
            <a:ext cx="133562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Non-Cardiologists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9000" y="2943709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253822" y="4717717"/>
            <a:ext cx="152958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Diagnostic Radiology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3546" y="2796258"/>
            <a:ext cx="129073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Internal Medicine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8132" y="4201664"/>
            <a:ext cx="1154483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Family Practice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087956" y="3458868"/>
            <a:ext cx="907621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Orthopedic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683827" y="3924665"/>
            <a:ext cx="55976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Source(s)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 Column</a:t>
            </a:r>
            <a:endParaRPr lang="en-US" dirty="0"/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Category  Column</a:t>
            </a:r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 smtClean="0"/>
              <a:t>Text Processing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7191534"/>
              </p:ext>
            </p:extLst>
          </p:nvPr>
        </p:nvGraphicFramePr>
        <p:xfrm>
          <a:off x="457200" y="438150"/>
          <a:ext cx="5715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061258" y="2076994"/>
            <a:ext cx="920256" cy="4572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96000" y="2570260"/>
            <a:ext cx="990601" cy="37363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9607" y="2416372"/>
            <a:ext cx="129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Cardiologist?</a:t>
            </a:r>
            <a:endParaRPr lang="en-US" sz="1400" dirty="0"/>
          </a:p>
        </p:txBody>
      </p:sp>
      <p:pic>
        <p:nvPicPr>
          <p:cNvPr id="3074" name="Picture 2" descr="C:\Users\SS\AppData\Local\Microsoft\Windows\INetCache\IE\E1E2L19Q\Checked_icon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56" y="1746330"/>
            <a:ext cx="408044" cy="4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S\AppData\Local\Microsoft\Windows\INetCache\IE\E1E2L19Q\No_sign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759784"/>
            <a:ext cx="368221" cy="3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54374"/>
            <a:ext cx="1066800" cy="60541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01" y="3790950"/>
            <a:ext cx="2743200" cy="64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 smtClean="0"/>
              <a:t>Results – Best Model (Binary)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Model Selection Method: </a:t>
            </a:r>
            <a:r>
              <a:rPr lang="en-US" sz="2000" b="1" dirty="0" smtClean="0">
                <a:solidFill>
                  <a:srgbClr val="00B050"/>
                </a:solidFill>
              </a:rPr>
              <a:t>Highest Profit</a:t>
            </a:r>
          </a:p>
          <a:p>
            <a:r>
              <a:rPr lang="en-US" sz="2000" b="1" dirty="0" smtClean="0"/>
              <a:t>Best </a:t>
            </a:r>
            <a:r>
              <a:rPr lang="en-US" sz="2000" b="1" dirty="0"/>
              <a:t>model:    </a:t>
            </a:r>
            <a:r>
              <a:rPr lang="en-US" sz="2400" b="1" u="sng" dirty="0" smtClean="0">
                <a:solidFill>
                  <a:srgbClr val="00B050"/>
                </a:solidFill>
              </a:rPr>
              <a:t>Random Forest</a:t>
            </a:r>
            <a:endParaRPr lang="en-US" sz="2000" b="1" u="sng" dirty="0" smtClean="0">
              <a:solidFill>
                <a:srgbClr val="00B050"/>
              </a:solidFill>
            </a:endParaRPr>
          </a:p>
          <a:p>
            <a:r>
              <a:rPr lang="en-US" sz="2000" b="1" dirty="0"/>
              <a:t>Resulting profit</a:t>
            </a:r>
            <a:r>
              <a:rPr lang="en-US" sz="2000" b="1" dirty="0" smtClean="0"/>
              <a:t>: 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$43.64 </a:t>
            </a:r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000" b="1" dirty="0" smtClean="0"/>
              <a:t>Accuracy:  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80.5%</a:t>
            </a:r>
          </a:p>
          <a:p>
            <a:r>
              <a:rPr lang="en-US" sz="2000" b="1" dirty="0" smtClean="0"/>
              <a:t>F1 Score :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0.81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106" y="1581150"/>
            <a:ext cx="4470494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5562600" y="1234440"/>
            <a:ext cx="1825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19550"/>
            <a:ext cx="2133600" cy="228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Multiclass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55959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/>
                <a:gridCol w="1371600"/>
                <a:gridCol w="1371600"/>
                <a:gridCol w="1325880"/>
                <a:gridCol w="14935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MultinomialNB</a:t>
                      </a:r>
                      <a:r>
                        <a:rPr lang="en-US" dirty="0" smtClean="0">
                          <a:latin typeface="+mj-lt"/>
                        </a:rPr>
                        <a:t>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66.5%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GrBoosting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69.8%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RandomForest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70.8%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XGBoost</a:t>
                      </a:r>
                      <a:r>
                        <a:rPr lang="en-US" dirty="0" smtClean="0">
                          <a:latin typeface="+mj-lt"/>
                        </a:rPr>
                        <a:t>	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68.8%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844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smtClean="0"/>
              <a:t>Selection </a:t>
            </a:r>
            <a:r>
              <a:rPr lang="en-US" dirty="0"/>
              <a:t>Method :  </a:t>
            </a:r>
            <a:r>
              <a:rPr lang="en-US" sz="2400" dirty="0">
                <a:solidFill>
                  <a:srgbClr val="00B050"/>
                </a:solidFill>
              </a:rPr>
              <a:t>Highest F1 Score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Top Features – Binary vs Multiclass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14273"/>
              </p:ext>
            </p:extLst>
          </p:nvPr>
        </p:nvGraphicFramePr>
        <p:xfrm>
          <a:off x="914400" y="1504950"/>
          <a:ext cx="3352800" cy="13503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/>
                <a:gridCol w="2483036"/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77841"/>
              </p:ext>
            </p:extLst>
          </p:nvPr>
        </p:nvGraphicFramePr>
        <p:xfrm>
          <a:off x="5029200" y="1504950"/>
          <a:ext cx="3352800" cy="13373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/>
                <a:gridCol w="2368492"/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3828</TotalTime>
  <Words>538</Words>
  <Application>Microsoft Office PowerPoint</Application>
  <PresentationFormat>On-screen Show (16:9)</PresentationFormat>
  <Paragraphs>187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Metro</vt:lpstr>
      <vt:lpstr>DocReach  Predicting Physician Specialty from Text Data</vt:lpstr>
      <vt:lpstr>Business Problem - Summary</vt:lpstr>
      <vt:lpstr>Business Problem</vt:lpstr>
      <vt:lpstr>Project Scope</vt:lpstr>
      <vt:lpstr>Data Source(s)</vt:lpstr>
      <vt:lpstr>Text Processing</vt:lpstr>
      <vt:lpstr>Results – Best Model (Binary)</vt:lpstr>
      <vt:lpstr>Results: Multiclass </vt:lpstr>
      <vt:lpstr>Top Features – Binary vs Multiclass</vt:lpstr>
      <vt:lpstr>Next Steps / Future Plans</vt:lpstr>
      <vt:lpstr>Learnings / Challenges</vt:lpstr>
      <vt:lpstr>Technology Used</vt:lpstr>
      <vt:lpstr>Thanks!</vt:lpstr>
      <vt:lpstr>Backup slides</vt:lpstr>
      <vt:lpstr>PowerPoint Presentation</vt:lpstr>
      <vt:lpstr>Cost Benefit</vt:lpstr>
      <vt:lpstr>PowerPoint Presentation</vt:lpstr>
      <vt:lpstr>Data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Common words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254</cp:revision>
  <dcterms:created xsi:type="dcterms:W3CDTF">2018-04-26T23:59:47Z</dcterms:created>
  <dcterms:modified xsi:type="dcterms:W3CDTF">2018-05-10T16:37:35Z</dcterms:modified>
</cp:coreProperties>
</file>